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5143500" cx="9144000"/>
  <p:notesSz cx="6858000" cy="9144000"/>
  <p:embeddedFontLst>
    <p:embeddedFont>
      <p:font typeface="Roboto Slab"/>
      <p:regular r:id="rId90"/>
      <p:bold r:id="rId91"/>
    </p:embeddedFont>
    <p:embeddedFont>
      <p:font typeface="Robo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BDA7B1-BD83-4CDB-9801-0540E934BB11}">
  <a:tblStyle styleId="{1BBDA7B1-BD83-4CDB-9801-0540E934BB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Roboto-boldItalic.fntdata"/><Relationship Id="rId50" Type="http://schemas.openxmlformats.org/officeDocument/2006/relationships/slide" Target="slides/slide44.xml"/><Relationship Id="rId94" Type="http://schemas.openxmlformats.org/officeDocument/2006/relationships/font" Target="fonts/Roboto-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Slab-bold.fntdata"/><Relationship Id="rId90" Type="http://schemas.openxmlformats.org/officeDocument/2006/relationships/font" Target="fonts/RobotoSlab-regular.fntdata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b49521a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b49521a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b49521a1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b49521a1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b49521a16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b49521a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b49521a1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b49521a1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b49521a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b49521a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b49521a1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b49521a1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49521a1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49521a1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b49521a16_1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b49521a16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b49521a16_1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b49521a1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49521a16_1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49521a1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b49521a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b49521a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b49521a1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b49521a1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b49521a1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b49521a1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b49521a16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b49521a16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b49521a16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b49521a16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b49521a16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b49521a16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b49521a16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b49521a16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49521a16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b49521a16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b49521a16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b49521a16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b49521a16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b49521a16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b49521a16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b49521a16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b49521a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b49521a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2587fb5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2587fb5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42c344df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42c344df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42c344df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42c344df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42c344df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42c344df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42c344df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42c344df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42c344df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942c344df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42c344df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42c344df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42c344df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42c344df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42c344df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42c344df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42c344df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42c344df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49521a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49521a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42c344df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42c344df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42c344df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942c344df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2c344df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42c344df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42587fb5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42587fb5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2587fb5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2587fb5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587fb5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2587fb5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2587fb5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2587fb5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2587fb51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2587fb51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2587fb51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2587fb51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2587fb51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2587fb51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b49521a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b49521a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2587fb51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2587fb51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2587fb51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2587fb51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2587fb51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42587fb51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2587fb51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42587fb51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2587fb51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2587fb51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2587fb5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2587fb5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2587fb51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2587fb51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2587fb51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42587fb51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2587fb5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42587fb5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7b49521a1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7b49521a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b49521a1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b49521a1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b49521a16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b49521a16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b49521a16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b49521a16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49521a16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49521a16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7b49521a1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7b49521a1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b49521a16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7b49521a16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7b49521a1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7b49521a1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b49521a16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7b49521a16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7b49521a16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7b49521a16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49521a16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49521a1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49521a16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b49521a16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b49521a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b49521a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b49521a16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b49521a16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422f98e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422f98e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422f98ed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422f98ed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422f98ed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422f98ed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422f98ed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422f98ed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422f98ed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422f98ed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22f98ede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22f98ed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422f98ed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422f98ed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22f98ede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22f98ed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22f98ed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422f98ed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b49521a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b49521a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42587fb51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42587fb51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42587fb51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42587fb51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22f98ed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422f98ed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2587fb51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2587fb51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b49521a1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b49521a1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X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etbootstrap.com/docs/5.2/getting-started/introduc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linkedin.com/in/tpalanii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Development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Palanisamy Thangamuthu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Popular Stacks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921125" y="2078250"/>
            <a:ext cx="5632800" cy="3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MEAN Stack</a:t>
            </a:r>
            <a:r>
              <a:rPr lang="en">
                <a:solidFill>
                  <a:schemeClr val="lt1"/>
                </a:solidFill>
              </a:rPr>
              <a:t>: MongoDB, Express, AngularJS and Node.js.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MERN Stack</a:t>
            </a:r>
            <a:r>
              <a:rPr lang="en">
                <a:solidFill>
                  <a:schemeClr val="lt1"/>
                </a:solidFill>
              </a:rPr>
              <a:t>: MongoDB, Express, ReactJS and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Django Stack</a:t>
            </a:r>
            <a:r>
              <a:rPr lang="en">
                <a:solidFill>
                  <a:schemeClr val="lt1"/>
                </a:solidFill>
              </a:rPr>
              <a:t>: Django, python and MySQL as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Rails or Ruby on Rails</a:t>
            </a:r>
            <a:r>
              <a:rPr lang="en">
                <a:solidFill>
                  <a:schemeClr val="lt1"/>
                </a:solidFill>
              </a:rPr>
              <a:t>: Uses Ruby, PHP and MySQL.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LAMP Stack</a:t>
            </a:r>
            <a:r>
              <a:rPr lang="en">
                <a:solidFill>
                  <a:schemeClr val="lt1"/>
                </a:solidFill>
              </a:rPr>
              <a:t>: Linux, Apache, MySQL and PHP.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Technologies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Bootstrap &amp; React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6423475" y="376200"/>
            <a:ext cx="2535900" cy="216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	&lt;/head&gt;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 means </a:t>
            </a:r>
            <a:r>
              <a:rPr b="1" lang="en">
                <a:solidFill>
                  <a:schemeClr val="lt1"/>
                </a:solidFill>
              </a:rPr>
              <a:t>H</a:t>
            </a:r>
            <a:r>
              <a:rPr lang="en">
                <a:solidFill>
                  <a:schemeClr val="lt1"/>
                </a:solidFill>
              </a:rPr>
              <a:t>yper </a:t>
            </a:r>
            <a:r>
              <a:rPr b="1" lang="en">
                <a:solidFill>
                  <a:schemeClr val="lt1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ext </a:t>
            </a:r>
            <a:r>
              <a:rPr b="1" lang="en">
                <a:solidFill>
                  <a:schemeClr val="lt1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arkup </a:t>
            </a:r>
            <a:r>
              <a:rPr b="1" lang="en">
                <a:solidFill>
                  <a:schemeClr val="lt1"/>
                </a:solidFill>
              </a:rPr>
              <a:t>L</a:t>
            </a:r>
            <a:r>
              <a:rPr lang="en">
                <a:solidFill>
                  <a:schemeClr val="lt1"/>
                </a:solidFill>
              </a:rPr>
              <a:t>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allow us to define structure of a document.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NOT </a:t>
            </a:r>
            <a:r>
              <a:rPr lang="en">
                <a:solidFill>
                  <a:schemeClr val="lt1"/>
                </a:solidFill>
              </a:rPr>
              <a:t>programming language, it’s a markup language.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series of nested tags (it is a subset of 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XML</a:t>
            </a:r>
            <a:r>
              <a:rPr lang="en">
                <a:solidFill>
                  <a:schemeClr val="lt1"/>
                </a:solidFill>
              </a:rPr>
              <a:t>) that contain all the website information like texts, images and videos.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&lt;title&gt;This is a title&lt;/title&gt;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defines the page structure. A website can have several HTMLs to different pages.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What is HTML?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Syntax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solidFill>
            <a:schemeClr val="lt1"/>
          </a:solidFill>
          <a:effectLst>
            <a:outerShdw blurRad="1357313" rotWithShape="0" algn="bl" dir="13740000" dist="8477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solidFill>
                <a:srgbClr val="ADAD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Attributes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Elements/Tags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Attributes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Values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Comments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Text Tag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Self-closing Tag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Headings - &lt;h1&gt; to &lt;h6&gt;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Paragraphs</a:t>
            </a:r>
            <a:r>
              <a:rPr lang="en">
                <a:solidFill>
                  <a:schemeClr val="lt1"/>
                </a:solidFill>
              </a:rPr>
              <a:t> - &lt;p&gt;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Links - &lt;a&gt;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Images - &lt;img&gt;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Buttons - &lt;button&gt;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Lists, Tables, Audio, Video,....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" y="1489825"/>
            <a:ext cx="6732824" cy="3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stands for </a:t>
            </a: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ascading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tyle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heets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describes how HTML elements are to be displayed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</a:t>
            </a:r>
            <a:r>
              <a:rPr lang="en">
                <a:solidFill>
                  <a:schemeClr val="lt1"/>
                </a:solidFill>
              </a:rPr>
              <a:t>- What is CSS?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49" y="2629850"/>
            <a:ext cx="7335150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8525"/>
            <a:ext cx="86772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1" y="1518535"/>
            <a:ext cx="6430200" cy="347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Full</a:t>
            </a:r>
            <a:r>
              <a:rPr lang="en">
                <a:solidFill>
                  <a:schemeClr val="lt1"/>
                </a:solidFill>
              </a:rPr>
              <a:t> S</a:t>
            </a:r>
            <a:r>
              <a:rPr lang="en">
                <a:solidFill>
                  <a:schemeClr val="lt1"/>
                </a:solidFill>
              </a:rPr>
              <a:t>tack?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stack development is the p</a:t>
            </a:r>
            <a:r>
              <a:rPr lang="en">
                <a:solidFill>
                  <a:schemeClr val="lt1"/>
                </a:solidFill>
              </a:rPr>
              <a:t>rocess of designing, creating, testing, and deploying a complete web application from start to finish.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Involves working with various technologies and tools, including front-end web development, back-end web development, and database development.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Responsible for the entire web application development process.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demand because they can build a website or application from start to finish and quickly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</a:t>
            </a:r>
            <a:r>
              <a:rPr lang="en">
                <a:solidFill>
                  <a:schemeClr val="lt1"/>
                </a:solidFill>
              </a:rPr>
              <a:t> Selectors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14275"/>
            <a:ext cx="7153650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selector uses the id attribute of an HTML element to select a specific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of an element is unique within a page, so the id selector is used to select one unique element!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an element with a specific id, write a hash (#) character, followed by the id of the element.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5" y="3528050"/>
            <a:ext cx="2643550" cy="1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class selector selects HTML elements with a specific class attribute.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elements with a specific class, write a period (.) character, followed by the class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54" y="3058304"/>
            <a:ext cx="3046750" cy="14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Element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element selector selects all elements with the specified element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60" y="2701085"/>
            <a:ext cx="4891100" cy="16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CSS Universal Selector(Start Selector)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universal selector (*) selects all HTML elements on the page.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50" y="2440210"/>
            <a:ext cx="4473200" cy="19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pseudo-class is used to define a special state of an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For example, it can be used to: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a user mouses over it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visited and unvisited links differently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it gets focus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5" y="3540025"/>
            <a:ext cx="3054375" cy="12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 -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5" y="1431850"/>
            <a:ext cx="4574775" cy="3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Twitter Bootstrap - What is Bootstrap?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</a:t>
            </a:r>
            <a:r>
              <a:rPr lang="en">
                <a:solidFill>
                  <a:schemeClr val="lt1"/>
                </a:solidFill>
              </a:rPr>
              <a:t> is a open source front-end framework(HTML &amp; CSS)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collection of CSS classes and JS functions get ready to use.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 includes HTML and CSS based </a:t>
            </a:r>
            <a:r>
              <a:rPr lang="en">
                <a:solidFill>
                  <a:schemeClr val="lt1"/>
                </a:solidFill>
              </a:rPr>
              <a:t>design</a:t>
            </a:r>
            <a:r>
              <a:rPr lang="en">
                <a:solidFill>
                  <a:schemeClr val="lt1"/>
                </a:solidFill>
              </a:rPr>
              <a:t> templates for typography, forms, buttons, tables, navigation,....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 also gives you the ability to easily create responsive designs.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Twitter Bootstrap - Advantages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4850" y="1471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Easy to Use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Responsive Features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Mobile-first Approach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Browser Compatibility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Getting Started with Bootstrap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1281250" y="2371650"/>
            <a:ext cx="53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https://getbootstrap.com/docs/5.2/getting-started/introduction/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Web Application Works?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9690" l="0" r="0" t="0"/>
          <a:stretch/>
        </p:blipFill>
        <p:spPr>
          <a:xfrm>
            <a:off x="531200" y="1466475"/>
            <a:ext cx="6374076" cy="31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JavaScript?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JavaScript, often abbreviated JS, is a programming language that is one of the core technologies of the World Wide Web.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sliders, alerts, click interactions, pop ups, etc on the websites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Server side script non-browser environments  Node.js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Electron for writing desktop applications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Native for mobile applications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ES6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87900" y="1489824"/>
            <a:ext cx="8368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was the second major revision to JavaScript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is also known as ES6 and ECMAScript 6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" y="3855925"/>
            <a:ext cx="9121951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115750" y="3196425"/>
            <a:ext cx="336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Supported browsers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 and Const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1447000"/>
            <a:ext cx="6469374" cy="36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484550" y="1371325"/>
            <a:ext cx="563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Introduced in ES6.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write shorter function syntax.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5" y="3317175"/>
            <a:ext cx="2667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100" y="3203450"/>
            <a:ext cx="25908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46"/>
          <p:cNvSpPr txBox="1"/>
          <p:nvPr/>
        </p:nvSpPr>
        <p:spPr>
          <a:xfrm>
            <a:off x="484550" y="1371325"/>
            <a:ext cx="563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 has only one statement, and the statement returns a value.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brackets and the return keyword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3342050"/>
            <a:ext cx="31242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32525"/>
            <a:ext cx="33718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500" y="4315425"/>
            <a:ext cx="3320975" cy="41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Template Literals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484550" y="1371325"/>
            <a:ext cx="719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Template Literals use back-ticks (``) rather than the quotes ("") to define a string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need to use the plus (+) operator to concatenate strings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50" y="3268800"/>
            <a:ext cx="51625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Multi-line Strings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6" name="Google Shape;296;p48"/>
          <p:cNvSpPr txBox="1"/>
          <p:nvPr/>
        </p:nvSpPr>
        <p:spPr>
          <a:xfrm>
            <a:off x="484550" y="1371325"/>
            <a:ext cx="7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multi-line strings by using back-ticks(`)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50" y="2450475"/>
            <a:ext cx="53054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Default 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9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can provide the default values right in the signature of the functions. But, in ES5, OR operator had to be used.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7" y="2110225"/>
            <a:ext cx="5162402" cy="2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Array and object destructing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50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Destruction makes the assignment of the values of an array or object to the new variable easier.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p51"/>
          <p:cNvSpPr txBox="1"/>
          <p:nvPr/>
        </p:nvSpPr>
        <p:spPr>
          <a:xfrm>
            <a:off x="484550" y="1371325"/>
            <a:ext cx="811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Classes are introduced in ES6 which looks similar to classes in other object-oriented languages, such as C++, Java, PHP, etc.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Traditional Web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" y="1370400"/>
            <a:ext cx="659745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484550" y="1371325"/>
            <a:ext cx="8114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module is represented by a separate ".js" file.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use the "import" or "export" statement in a module to import or export variables, functions, classes or any other component from/to different files and modules.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0" y="2745650"/>
            <a:ext cx="3009464" cy="2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75" y="875350"/>
            <a:ext cx="4940275" cy="41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React.js?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9" name="Google Shape;339;p5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is a javascript library for building user interfaces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Library not a framework like Angular, Backbone, etc..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Developed by Facebook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Opensource.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was React developed?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Complexity of two-way data binding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Bad UX from using “cascading updates” of DOM tree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lot of data on a page changing over time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Complexity of Facebook’s UI architecture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Shift from MVC mentality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uses React?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25" y="1697625"/>
            <a:ext cx="7774976" cy="31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React.JS History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Facebook Software Engineer, Jordan Walke, created it.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React.JS was first used in 2011 for Facebook's Newsfeed feature.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Initial Release to the Public (V0.3.0) was in July 2013.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Current version of React.JS is V18.0.0 (April 2022).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Getting Started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3" name="Google Shape;3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75" y="1487250"/>
            <a:ext cx="7396651" cy="35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Getting Started…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9" name="Google Shape;369;p5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3 Libraries included react, react-dom, babel.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First two let us write React code in our JavaScripts.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Babel, allows us to write JSX syntax and ES6 in older browsers.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use React in production, you need npm which is included with Node.js.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Setting up a React Environment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 React application requires you to set up build tools such as Babel and Webpack.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These build tools are required because React's JSX syntax is a language that the browser doesn't understand.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u="sng">
                <a:solidFill>
                  <a:schemeClr val="lt1"/>
                </a:solidFill>
              </a:rPr>
              <a:t>Create React App</a:t>
            </a:r>
            <a:r>
              <a:rPr lang="en">
                <a:solidFill>
                  <a:schemeClr val="lt1"/>
                </a:solidFill>
              </a:rPr>
              <a:t> (CRA) is a tool to create single-page React applications that is officially supported by the React team.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Application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75" y="1357700"/>
            <a:ext cx="5607575" cy="36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Full Stack</a:t>
            </a:r>
            <a:r>
              <a:rPr lang="en">
                <a:solidFill>
                  <a:schemeClr val="lt1"/>
                </a:solidFill>
              </a:rPr>
              <a:t>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0" y="1372725"/>
            <a:ext cx="626402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6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Components are self-contained reusable building blocks of web application.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components are basically just idempotent functions (same input produces same output).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They describe your UI at any point in time, just like a server-rendered app.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6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creating a React component, the component's name MUST start with an uppercase letter.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630675"/>
            <a:ext cx="43815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Functional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Function component also returns HTML, and behaves much the same way as a Class component, but Function components can be written using much less code, are easier to understand, and will be preferred in this tutorial.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3417875"/>
            <a:ext cx="40767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Props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stands for properties.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are arguments passed into React components.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are passed to components via HTML attributes.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accessed via </a:t>
            </a:r>
            <a:r>
              <a:rPr i="1" lang="en" u="sng">
                <a:solidFill>
                  <a:schemeClr val="lt1"/>
                </a:solidFill>
              </a:rPr>
              <a:t>this.props</a:t>
            </a:r>
            <a:r>
              <a:rPr lang="en">
                <a:solidFill>
                  <a:schemeClr val="lt1"/>
                </a:solidFill>
              </a:rPr>
              <a:t> or </a:t>
            </a:r>
            <a:r>
              <a:rPr i="1" lang="en" u="sng">
                <a:solidFill>
                  <a:schemeClr val="lt1"/>
                </a:solidFill>
              </a:rPr>
              <a:t>props</a:t>
            </a:r>
            <a:r>
              <a:rPr lang="en">
                <a:solidFill>
                  <a:schemeClr val="lt1"/>
                </a:solidFill>
              </a:rPr>
              <a:t> (in functional component).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State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3" name="Google Shape;413;p6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Represents internal state of the component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Accessed via this.state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a component's state data changes, the rendered markup will be updated by re-invoking render() method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 u="sng">
                <a:solidFill>
                  <a:schemeClr val="lt1"/>
                </a:solidFill>
              </a:rPr>
              <a:t>The state can be updated by the props cannot.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Events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p6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Just like HTML DOM events, React can perform actions based on user events.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has the same events as HTML: click, change, mouseover etc.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events are written in camelCase syntax.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event handlers are written inside curly braces.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Router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5" name="Google Shape;425;p6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 React App doesn't include page routing.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Router is the most popular solution.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add it, run: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npm install --save react-router-dom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CRUD Operations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6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reate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</a:t>
            </a:r>
            <a:r>
              <a:rPr lang="en">
                <a:solidFill>
                  <a:schemeClr val="lt1"/>
                </a:solidFill>
              </a:rPr>
              <a:t>ead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U</a:t>
            </a:r>
            <a:r>
              <a:rPr lang="en">
                <a:solidFill>
                  <a:schemeClr val="lt1"/>
                </a:solidFill>
              </a:rPr>
              <a:t>pdate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</a:t>
            </a:r>
            <a:r>
              <a:rPr lang="en">
                <a:solidFill>
                  <a:schemeClr val="lt1"/>
                </a:solidFill>
              </a:rPr>
              <a:t>elete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3" name="Google Shape;443;p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database is a structured, organized set of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Common examples of databases: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Telephone book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Student records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Database </a:t>
            </a:r>
            <a:r>
              <a:rPr lang="en">
                <a:solidFill>
                  <a:schemeClr val="lt1"/>
                </a:solidFill>
              </a:rPr>
              <a:t>management</a:t>
            </a:r>
            <a:r>
              <a:rPr lang="en">
                <a:solidFill>
                  <a:schemeClr val="lt1"/>
                </a:solidFill>
              </a:rPr>
              <a:t> systems are computer software applications that interact with user, other apps, and the db itself to capture and analyze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Well-known DBMSs include MYSQL, PostgreSQL, Oracle and IBM DB2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 Libraries such as jQuery, React, ZeptoJS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Frameworks like Angular, Vue, Backbone, Ember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MongoDB - What is MongoDB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9" name="Google Shape;449;p7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Scalable High-Performance Open-Source, </a:t>
            </a:r>
            <a:r>
              <a:rPr lang="en">
                <a:solidFill>
                  <a:schemeClr val="accent2"/>
                </a:solidFill>
              </a:rPr>
              <a:t>Document-oriented</a:t>
            </a:r>
            <a:r>
              <a:rPr lang="en">
                <a:solidFill>
                  <a:schemeClr val="lt1"/>
                </a:solidFill>
              </a:rPr>
              <a:t>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Built for </a:t>
            </a:r>
            <a:r>
              <a:rPr lang="en">
                <a:solidFill>
                  <a:schemeClr val="accent2"/>
                </a:solidFill>
              </a:rPr>
              <a:t>Speed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Rich document based queries for </a:t>
            </a:r>
            <a:r>
              <a:rPr lang="en">
                <a:solidFill>
                  <a:schemeClr val="accent2"/>
                </a:solidFill>
              </a:rPr>
              <a:t>Easy readability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index support for </a:t>
            </a:r>
            <a:r>
              <a:rPr lang="en">
                <a:solidFill>
                  <a:schemeClr val="accent2"/>
                </a:solidFill>
              </a:rPr>
              <a:t>High Performance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Replication and Failover for </a:t>
            </a:r>
            <a:r>
              <a:rPr lang="en">
                <a:solidFill>
                  <a:schemeClr val="accent2"/>
                </a:solidFill>
              </a:rPr>
              <a:t>High Availability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Map/Reduce for </a:t>
            </a:r>
            <a:r>
              <a:rPr lang="en">
                <a:solidFill>
                  <a:schemeClr val="accent2"/>
                </a:solidFill>
              </a:rPr>
              <a:t>Aggregation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to use </a:t>
            </a:r>
            <a:r>
              <a:rPr lang="en">
                <a:solidFill>
                  <a:schemeClr val="lt1"/>
                </a:solidFill>
              </a:rPr>
              <a:t>MongoDB?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7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SQL was invented in the 70’s to store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stores documents or objects.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Nowadays everyone works with objects(Python/Node/Java…)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 need db to store objects, why not store them directly?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Embedded docs &amp; arrays reduce needs for joins.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MongoDB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7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RDBMS replacement for web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Semi-structured content management systems.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Real-time analytics and High-speed logging.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Caching and High scalability.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Web 2.0, Media, SAAS, Gaming, Healthcare, Telecom, Government,....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</a:t>
            </a:r>
            <a:r>
              <a:rPr lang="en">
                <a:solidFill>
                  <a:schemeClr val="lt1"/>
                </a:solidFill>
              </a:rPr>
              <a:t>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p7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Highly transactional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requires more storage than other well-known databases.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doesn't automatically clean up its disk space, so it must be done manually.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isn't easy to join two documents in MongoDB.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Their document is restricted in size to 16 MB.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nesting at a depth of more than 100 layers is not allowed.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MongoDB?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3" name="Google Shape;47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4" y="1570375"/>
            <a:ext cx="4614599" cy="34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=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9" name="Google Shape;479;p7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Made up of multiple collections.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Collection = Table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7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Schema-less, and contains documents.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Indexable by one or more keys.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Capped Collections: Fixed size, older records get dropped after reaching the limit.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 = Record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1" name="Google Shape;491;p7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Stored in a collection.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have _id key - works like primary keys in 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Supported relationships.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storage in BSON(Binary form of JSON) format.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- How it look likes?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7" name="Google Shape;4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" y="1597525"/>
            <a:ext cx="3918150" cy="33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503" name="Google Shape;503;p81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 &amp; Express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</a:t>
            </a:r>
            <a:r>
              <a:rPr lang="en">
                <a:solidFill>
                  <a:schemeClr val="lt1"/>
                </a:solidFill>
              </a:rPr>
              <a:t>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Java(Spring)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PHP(Laravel)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NodeJs(Express)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Python(Django, Flask, Pylons)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Ruby(Ruby on Rails)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9" name="Google Shape;509;p8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 simple words it is “Server side Javascript”.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V8 is open-source Javascript engine developed by Google. Its written using C++ and used in chrome browser.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Node.js runs on V8.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open-source runs on Linux, Windows and other OS as well.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performance network applications framework, well optimized for concurrent environments.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8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It’s a command line tool.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written in 40% Js and 60% C++.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uses an event-driven, non-blocking I/O model, which makes it </a:t>
            </a:r>
            <a:r>
              <a:rPr lang="en">
                <a:solidFill>
                  <a:schemeClr val="lt1"/>
                </a:solidFill>
              </a:rPr>
              <a:t>lightweight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makes use of event-loops via Javascript’s callback functionality to implement non blocking I/O.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Programs in node.js are </a:t>
            </a:r>
            <a:r>
              <a:rPr lang="en">
                <a:solidFill>
                  <a:schemeClr val="lt1"/>
                </a:solidFill>
              </a:rPr>
              <a:t>written in Javascript but not the same. There will be no DOM implementation provided in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Everything in node.js runs in a single-thread.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Event Loops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1" name="Google Shape;52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480704"/>
            <a:ext cx="8368199" cy="327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Non-blocking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7" name="Google Shape;5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05"/>
            <a:ext cx="6051000" cy="34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Blocking &amp;</a:t>
            </a:r>
            <a:r>
              <a:rPr lang="en">
                <a:solidFill>
                  <a:schemeClr val="lt1"/>
                </a:solidFill>
              </a:rPr>
              <a:t> Non-blocking Difference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3" name="Google Shape;533;p86"/>
          <p:cNvPicPr preferRelativeResize="0"/>
          <p:nvPr/>
        </p:nvPicPr>
        <p:blipFill rotWithShape="1">
          <a:blip r:embed="rId3">
            <a:alphaModFix/>
          </a:blip>
          <a:srcRect b="6759" l="0" r="0" t="11999"/>
          <a:stretch/>
        </p:blipFill>
        <p:spPr>
          <a:xfrm>
            <a:off x="540300" y="1570375"/>
            <a:ext cx="7274701" cy="3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can you do with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9" name="Google Shape;539;p8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HTTP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create TCP Server in just 4 lines of code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DNS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Static File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Web Chat Application in browser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also be used to create online games, collaboration tools or sends updates to the user in real-time.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Ecosystem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p8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 heavily relies on </a:t>
            </a:r>
            <a:r>
              <a:rPr b="1" lang="en">
                <a:solidFill>
                  <a:schemeClr val="accent2"/>
                </a:solidFill>
              </a:rPr>
              <a:t>modules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 module is very easy, just put your js code in a separate file and include it in your code using import.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Libraries in NodeJs are called as packages and they can be installed using “npm install </a:t>
            </a:r>
            <a:r>
              <a:rPr i="1" lang="en" sz="1600" u="sng">
                <a:solidFill>
                  <a:schemeClr val="lt1"/>
                </a:solidFill>
              </a:rPr>
              <a:t>packagename</a:t>
            </a:r>
            <a:r>
              <a:rPr lang="en">
                <a:solidFill>
                  <a:schemeClr val="lt1"/>
                </a:solidFill>
              </a:rPr>
              <a:t>”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NPM(Node Package Manager) comes bundled with node.js installation.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Benchmarks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1" name="Google Shape;5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94"/>
            <a:ext cx="6332626" cy="356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</a:t>
            </a:r>
            <a:r>
              <a:rPr lang="en">
                <a:solidFill>
                  <a:schemeClr val="lt1"/>
                </a:solidFill>
              </a:rPr>
              <a:t>NodeJS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7" name="Google Shape;5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5125"/>
            <a:ext cx="5836850" cy="3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Disadvantages of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3" name="Google Shape;563;p9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doing heavy and CPU intensive calc - event-loops are CPU hungry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 Dependency Nightmare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tons of nested callbacks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an unstable API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high demand but few experienced developers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PostgreSQL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CouchDB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Oracle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Express 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9" name="Google Shape;569;p9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Minimalist web application framework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Runs on NodeJS.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used to build a single page, multipage, and hybrid web application.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It's a layer built on the top of the Node js that helps manage servers and routes.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Express - REST API Overview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575" name="Google Shape;575;p93"/>
          <p:cNvGraphicFramePr/>
          <p:nvPr/>
        </p:nvGraphicFramePr>
        <p:xfrm>
          <a:off x="618837" y="166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{1BBDA7B1-BD83-4CDB-9801-0540E934BB11}</a:tableStyleId>
              </a:tblPr>
              <a:tblGrid>
                <a:gridCol w="2408250"/>
                <a:gridCol w="2408250"/>
                <a:gridCol w="2408250"/>
              </a:tblGrid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Method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URLs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all users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new user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properties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FSE - Roadmap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81" name="Google Shape;58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50" y="1437925"/>
            <a:ext cx="7415148" cy="347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5"/>
          <p:cNvSpPr txBox="1"/>
          <p:nvPr>
            <p:ph type="title"/>
          </p:nvPr>
        </p:nvSpPr>
        <p:spPr>
          <a:xfrm>
            <a:off x="490250" y="526350"/>
            <a:ext cx="8067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587" name="Google Shape;587;p95"/>
          <p:cNvSpPr txBox="1"/>
          <p:nvPr>
            <p:ph idx="4294967295" type="body"/>
          </p:nvPr>
        </p:nvSpPr>
        <p:spPr>
          <a:xfrm>
            <a:off x="4448825" y="3692550"/>
            <a:ext cx="45843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9952175204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palaniscript</a:t>
            </a:r>
            <a:r>
              <a:rPr lang="en" sz="1600"/>
              <a:t>@gmail.com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https://www.linkedin.com/in/tpalanii/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Apache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Nginx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